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62" r:id="rId3"/>
    <p:sldId id="257" r:id="rId4"/>
    <p:sldId id="258" r:id="rId5"/>
    <p:sldId id="260" r:id="rId6"/>
    <p:sldId id="263" r:id="rId7"/>
    <p:sldId id="259" r:id="rId8"/>
    <p:sldId id="264" r:id="rId9"/>
    <p:sldId id="266" r:id="rId10"/>
    <p:sldId id="265" r:id="rId11"/>
    <p:sldId id="261"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33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354" autoAdjust="0"/>
  </p:normalViewPr>
  <p:slideViewPr>
    <p:cSldViewPr snapToGrid="0">
      <p:cViewPr>
        <p:scale>
          <a:sx n="66" d="100"/>
          <a:sy n="66" d="100"/>
        </p:scale>
        <p:origin x="1330" y="39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panose="020B0604020202020204"/>
              </a:rPr>
              <a:t>”</a:t>
            </a:r>
            <a:endParaRPr lang="en-US" dirty="0">
              <a:solidFill>
                <a:schemeClr val="accent1">
                  <a:lumMod val="60000"/>
                  <a:lumOff val="40000"/>
                </a:schemeClr>
              </a:solidFill>
              <a:latin typeface="Arial" panose="020B060402020202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endParaRPr lang="en-US" sz="8000" baseline="0" dirty="0">
              <a:ln w="3175" cmpd="sng">
                <a:noFill/>
              </a:ln>
              <a:solidFill>
                <a:schemeClr val="accent1">
                  <a:lumMod val="60000"/>
                  <a:lumOff val="40000"/>
                </a:schemeClr>
              </a:solidFill>
              <a:effectLst/>
              <a:latin typeface="Arial" panose="020B0604020202020204"/>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endParaRPr lang="en-US"/>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2A54C80-263E-416B-A8E0-580EDEADCBDC}"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B61BEF0D-F0BB-DE4B-95CE-6DB70DBA9567}"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982680"/>
          </a:xfrm>
        </p:spPr>
        <p:txBody>
          <a:bodyPr>
            <a:noAutofit/>
          </a:bodyPr>
          <a:lstStyle/>
          <a:p>
            <a:pPr algn="ctr"/>
            <a:r>
              <a:rPr lang="en-IN" sz="4800" b="1" dirty="0">
                <a:solidFill>
                  <a:srgbClr val="993366"/>
                </a:solidFill>
                <a:effectLst/>
                <a:latin typeface="Algerian" panose="04020705040A02060702" pitchFamily="82" charset="0"/>
                <a:ea typeface="SimSun" panose="02010600030101010101" pitchFamily="2" charset="-122"/>
                <a:cs typeface="Mangal" panose="02040503050203030202" pitchFamily="18" charset="0"/>
              </a:rPr>
              <a:t>Dream Cake Wonderland</a:t>
            </a:r>
            <a:br>
              <a:rPr lang="en-IN" sz="5400" dirty="0">
                <a:solidFill>
                  <a:srgbClr val="993366"/>
                </a:solidFill>
                <a:effectLst/>
                <a:latin typeface="Calibri" panose="020F0502020204030204" pitchFamily="34" charset="0"/>
                <a:cs typeface="Mangal" panose="02040503050203030202" pitchFamily="18" charset="0"/>
              </a:rPr>
            </a:br>
            <a:endParaRPr lang="en-IN" sz="5400" dirty="0">
              <a:solidFill>
                <a:srgbClr val="993366"/>
              </a:solidFill>
            </a:endParaRPr>
          </a:p>
        </p:txBody>
      </p:sp>
      <p:sp>
        <p:nvSpPr>
          <p:cNvPr id="3" name="Content Placeholder 2"/>
          <p:cNvSpPr>
            <a:spLocks noGrp="1"/>
          </p:cNvSpPr>
          <p:nvPr>
            <p:ph idx="1"/>
          </p:nvPr>
        </p:nvSpPr>
        <p:spPr>
          <a:xfrm>
            <a:off x="677333" y="2160589"/>
            <a:ext cx="10668329" cy="4808382"/>
          </a:xfrm>
        </p:spPr>
        <p:txBody>
          <a:bodyPr>
            <a:normAutofit/>
          </a:bodyPr>
          <a:lstStyle/>
          <a:p>
            <a:pPr marL="0" indent="0">
              <a:buNone/>
            </a:pPr>
            <a:endParaRPr lang="en-IN" dirty="0"/>
          </a:p>
          <a:p>
            <a:pPr marL="0" indent="0">
              <a:buNone/>
            </a:pPr>
            <a:endParaRPr lang="en-IN" dirty="0"/>
          </a:p>
          <a:p>
            <a:pPr marL="0" indent="0">
              <a:buNone/>
            </a:pPr>
            <a:r>
              <a:rPr lang="en-IN" dirty="0"/>
              <a:t>				</a:t>
            </a:r>
            <a:r>
              <a:rPr lang="en-IN" sz="3800" u="sng" dirty="0">
                <a:solidFill>
                  <a:srgbClr val="000000"/>
                </a:solidFill>
                <a:effectLst/>
                <a:latin typeface="Arial Black" panose="020B0A04020102020204" pitchFamily="34" charset="0"/>
                <a:ea typeface="Calibri" panose="020F0502020204030204" pitchFamily="34" charset="0"/>
                <a:cs typeface="Mangal" panose="02040503050203030202" pitchFamily="18" charset="0"/>
              </a:rPr>
              <a:t>Submitted By-</a:t>
            </a:r>
            <a:endParaRPr lang="en-IN" sz="3800" u="sng" dirty="0">
              <a:solidFill>
                <a:srgbClr val="000000"/>
              </a:solidFill>
              <a:effectLst/>
              <a:latin typeface="Arial Black" panose="020B0A04020102020204" pitchFamily="34" charset="0"/>
              <a:ea typeface="Calibri" panose="020F0502020204030204" pitchFamily="34" charset="0"/>
              <a:cs typeface="Mangal" panose="02040503050203030202" pitchFamily="18" charset="0"/>
            </a:endParaRPr>
          </a:p>
          <a:p>
            <a:pPr marL="0" indent="0">
              <a:buNone/>
            </a:pPr>
            <a:endParaRPr lang="en-IN" sz="3800" u="sng" dirty="0">
              <a:latin typeface="Arial Black" panose="020B0A04020102020204" pitchFamily="34" charset="0"/>
              <a:cs typeface="Mangal" panose="02040503050203030202" pitchFamily="18" charset="0"/>
            </a:endParaRPr>
          </a:p>
          <a:p>
            <a:pPr marL="0" indent="0">
              <a:buNone/>
            </a:pPr>
            <a:r>
              <a:rPr lang="en-IN" sz="2600" dirty="0">
                <a:solidFill>
                  <a:schemeClr val="tx1">
                    <a:lumMod val="65000"/>
                    <a:lumOff val="35000"/>
                  </a:schemeClr>
                </a:solidFill>
                <a:effectLst/>
                <a:latin typeface="Arial" panose="020B0604020202020204" pitchFamily="34" charset="0"/>
                <a:ea typeface="Calibri" panose="020F0502020204030204" pitchFamily="34" charset="0"/>
                <a:cs typeface="Arial" panose="020B0604020202020204" pitchFamily="34" charset="0"/>
              </a:rPr>
              <a:t>									Priyanka Kenjale.      </a:t>
            </a:r>
            <a:r>
              <a:rPr lang="en-IN" sz="2600" dirty="0">
                <a:solidFill>
                  <a:schemeClr val="tx1">
                    <a:lumMod val="65000"/>
                    <a:lumOff val="35000"/>
                  </a:schemeClr>
                </a:solidFill>
                <a:effectLst/>
                <a:latin typeface="Arial" panose="020B0604020202020204" pitchFamily="34" charset="0"/>
                <a:ea typeface="SimSun" panose="02010600030101010101" pitchFamily="2" charset="-122"/>
                <a:cs typeface="Arial" panose="020B0604020202020204" pitchFamily="34" charset="0"/>
              </a:rPr>
              <a:t>210943120040											</a:t>
            </a:r>
            <a:r>
              <a:rPr lang="en-IN" sz="2600" dirty="0">
                <a:solidFill>
                  <a:schemeClr val="tx1">
                    <a:lumMod val="65000"/>
                    <a:lumOff val="35000"/>
                  </a:schemeClr>
                </a:solidFill>
                <a:effectLst/>
                <a:latin typeface="Arial" panose="020B0604020202020204" pitchFamily="34" charset="0"/>
                <a:ea typeface="Calibri" panose="020F0502020204030204" pitchFamily="34" charset="0"/>
                <a:cs typeface="Arial" panose="020B0604020202020204" pitchFamily="34" charset="0"/>
              </a:rPr>
              <a:t>Sheetal   </a:t>
            </a:r>
            <a:r>
              <a:rPr lang="en-IN" sz="2600" dirty="0" err="1">
                <a:solidFill>
                  <a:schemeClr val="tx1">
                    <a:lumMod val="65000"/>
                    <a:lumOff val="35000"/>
                  </a:schemeClr>
                </a:solidFill>
                <a:effectLst/>
                <a:latin typeface="Arial" panose="020B0604020202020204" pitchFamily="34" charset="0"/>
                <a:ea typeface="Calibri" panose="020F0502020204030204" pitchFamily="34" charset="0"/>
                <a:cs typeface="Arial" panose="020B0604020202020204" pitchFamily="34" charset="0"/>
              </a:rPr>
              <a:t>Solanke</a:t>
            </a:r>
            <a:r>
              <a:rPr lang="en-IN" sz="2600" dirty="0">
                <a:solidFill>
                  <a:schemeClr val="tx1">
                    <a:lumMod val="65000"/>
                    <a:lumOff val="35000"/>
                  </a:schemeClr>
                </a:solidFill>
                <a:effectLst/>
                <a:latin typeface="Arial" panose="020B0604020202020204" pitchFamily="34" charset="0"/>
                <a:ea typeface="Calibri" panose="020F0502020204030204" pitchFamily="34" charset="0"/>
                <a:cs typeface="Arial" panose="020B0604020202020204" pitchFamily="34" charset="0"/>
              </a:rPr>
              <a:t>.     </a:t>
            </a:r>
            <a:r>
              <a:rPr lang="en-IN" sz="2600" dirty="0">
                <a:solidFill>
                  <a:schemeClr val="tx1">
                    <a:lumMod val="65000"/>
                    <a:lumOff val="35000"/>
                  </a:schemeClr>
                </a:solidFill>
                <a:effectLst/>
                <a:latin typeface="Arial" panose="020B0604020202020204" pitchFamily="34" charset="0"/>
                <a:ea typeface="SimSun" panose="02010600030101010101" pitchFamily="2" charset="-122"/>
                <a:cs typeface="Arial" panose="020B0604020202020204" pitchFamily="34" charset="0"/>
              </a:rPr>
              <a:t>210943120089</a:t>
            </a:r>
            <a:r>
              <a:rPr lang="en-IN" sz="2600" dirty="0">
                <a:solidFill>
                  <a:schemeClr val="tx1">
                    <a:lumMod val="65000"/>
                    <a:lumOff val="35000"/>
                  </a:schemeClr>
                </a:solidFill>
                <a:latin typeface="Arial" panose="020B0604020202020204" pitchFamily="34" charset="0"/>
                <a:cs typeface="Arial" panose="020B0604020202020204" pitchFamily="34" charset="0"/>
              </a:rPr>
              <a:t> 									     	</a:t>
            </a:r>
            <a:r>
              <a:rPr lang="en-IN" sz="2600" dirty="0">
                <a:solidFill>
                  <a:schemeClr val="tx1">
                    <a:lumMod val="65000"/>
                    <a:lumOff val="35000"/>
                  </a:schemeClr>
                </a:solidFill>
                <a:effectLst/>
                <a:latin typeface="Arial" panose="020B0604020202020204" pitchFamily="34" charset="0"/>
                <a:ea typeface="Calibri" panose="020F0502020204030204" pitchFamily="34" charset="0"/>
                <a:cs typeface="Arial" panose="020B0604020202020204" pitchFamily="34" charset="0"/>
              </a:rPr>
              <a:t>Shubhangi  Shinde.   </a:t>
            </a:r>
            <a:r>
              <a:rPr lang="en-IN" sz="2600" dirty="0">
                <a:solidFill>
                  <a:schemeClr val="tx1">
                    <a:lumMod val="65000"/>
                    <a:lumOff val="35000"/>
                  </a:schemeClr>
                </a:solidFill>
                <a:effectLst/>
                <a:latin typeface="Arial" panose="020B0604020202020204" pitchFamily="34" charset="0"/>
                <a:ea typeface="SimSun" panose="02010600030101010101" pitchFamily="2" charset="-122"/>
                <a:cs typeface="Arial" panose="020B0604020202020204" pitchFamily="34" charset="0"/>
              </a:rPr>
              <a:t>210943120101</a:t>
            </a:r>
            <a:r>
              <a:rPr lang="en-IN" sz="2600" dirty="0">
                <a:solidFill>
                  <a:schemeClr val="tx1">
                    <a:lumMod val="65000"/>
                    <a:lumOff val="35000"/>
                  </a:schemeClr>
                </a:solidFill>
                <a:latin typeface="Arial" panose="020B0604020202020204" pitchFamily="34" charset="0"/>
                <a:cs typeface="Arial" panose="020B0604020202020204" pitchFamily="34" charset="0"/>
              </a:rPr>
              <a:t> 									     	</a:t>
            </a:r>
            <a:r>
              <a:rPr lang="en-IN" sz="2600" dirty="0">
                <a:solidFill>
                  <a:schemeClr val="tx1">
                    <a:lumMod val="65000"/>
                    <a:lumOff val="35000"/>
                  </a:schemeClr>
                </a:solidFill>
                <a:effectLst/>
                <a:latin typeface="Arial" panose="020B0604020202020204" pitchFamily="34" charset="0"/>
                <a:ea typeface="Calibri" panose="020F0502020204030204" pitchFamily="34" charset="0"/>
                <a:cs typeface="Arial" panose="020B0604020202020204" pitchFamily="34" charset="0"/>
              </a:rPr>
              <a:t>Priyanka </a:t>
            </a:r>
            <a:r>
              <a:rPr lang="en-IN" sz="2600" dirty="0" err="1">
                <a:solidFill>
                  <a:schemeClr val="tx1">
                    <a:lumMod val="65000"/>
                    <a:lumOff val="35000"/>
                  </a:schemeClr>
                </a:solidFill>
                <a:effectLst/>
                <a:latin typeface="Arial" panose="020B0604020202020204" pitchFamily="34" charset="0"/>
                <a:ea typeface="Calibri" panose="020F0502020204030204" pitchFamily="34" charset="0"/>
                <a:cs typeface="Arial" panose="020B0604020202020204" pitchFamily="34" charset="0"/>
              </a:rPr>
              <a:t>Takale</a:t>
            </a:r>
            <a:r>
              <a:rPr lang="en-IN" sz="2600" dirty="0">
                <a:solidFill>
                  <a:schemeClr val="tx1">
                    <a:lumMod val="65000"/>
                    <a:lumOff val="35000"/>
                  </a:schemeClr>
                </a:solidFill>
                <a:effectLst/>
                <a:latin typeface="Arial" panose="020B0604020202020204" pitchFamily="34" charset="0"/>
                <a:ea typeface="Calibri" panose="020F0502020204030204" pitchFamily="34" charset="0"/>
                <a:cs typeface="Arial" panose="020B0604020202020204" pitchFamily="34" charset="0"/>
              </a:rPr>
              <a:t>.         </a:t>
            </a:r>
            <a:r>
              <a:rPr lang="en-IN" sz="2600" dirty="0">
                <a:solidFill>
                  <a:schemeClr val="tx1">
                    <a:lumMod val="65000"/>
                    <a:lumOff val="35000"/>
                  </a:schemeClr>
                </a:solidFill>
                <a:effectLst/>
                <a:latin typeface="Arial" panose="020B0604020202020204" pitchFamily="34" charset="0"/>
                <a:ea typeface="SimSun" panose="02010600030101010101" pitchFamily="2" charset="-122"/>
                <a:cs typeface="Arial" panose="020B0604020202020204" pitchFamily="34" charset="0"/>
              </a:rPr>
              <a:t>210943120108</a:t>
            </a:r>
            <a:endParaRPr lang="en-IN" sz="2600" dirty="0">
              <a:solidFill>
                <a:schemeClr val="tx1">
                  <a:lumMod val="65000"/>
                  <a:lumOff val="35000"/>
                </a:schemeClr>
              </a:solidFill>
              <a:effectLst/>
              <a:latin typeface="Arial" panose="020B0604020202020204" pitchFamily="34" charset="0"/>
              <a:cs typeface="Arial" panose="020B0604020202020204" pitchFamily="34" charset="0"/>
            </a:endParaRPr>
          </a:p>
          <a:p>
            <a:pPr marL="0" indent="0" algn="ctr">
              <a:lnSpc>
                <a:spcPct val="114000"/>
              </a:lnSpc>
              <a:spcAft>
                <a:spcPts val="0"/>
              </a:spcAft>
              <a:buNone/>
            </a:pPr>
            <a:endParaRPr lang="en-IN" sz="3400" dirty="0">
              <a:solidFill>
                <a:schemeClr val="tx1">
                  <a:lumMod val="65000"/>
                  <a:lumOff val="35000"/>
                </a:schemeClr>
              </a:solidFill>
              <a:effectLst/>
              <a:latin typeface="Arial" panose="020B0604020202020204" pitchFamily="34" charset="0"/>
              <a:cs typeface="Arial" panose="020B0604020202020204" pitchFamily="34" charset="0"/>
            </a:endParaRPr>
          </a:p>
          <a:p>
            <a:pPr marL="0" indent="0">
              <a:buNone/>
            </a:pPr>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2305878"/>
            <a:ext cx="8596668" cy="2091192"/>
          </a:xfrm>
        </p:spPr>
        <p:txBody>
          <a:bodyPr>
            <a:normAutofit/>
          </a:bodyPr>
          <a:lstStyle/>
          <a:p>
            <a:pPr algn="ctr"/>
            <a:r>
              <a:rPr lang="en-IN" sz="8800" dirty="0">
                <a:solidFill>
                  <a:srgbClr val="993366"/>
                </a:solidFill>
                <a:latin typeface="Algerian" panose="04020705040A02060702" pitchFamily="82" charset="0"/>
              </a:rPr>
              <a:t>THANK YOU</a:t>
            </a:r>
            <a:endParaRPr lang="en-IN" sz="8800" dirty="0">
              <a:solidFill>
                <a:srgbClr val="993366"/>
              </a:solidFill>
              <a:latin typeface="Algerian" panose="04020705040A02060702" pitchFamily="82"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5400" u="sng" dirty="0">
                <a:solidFill>
                  <a:srgbClr val="993366"/>
                </a:solidFill>
                <a:latin typeface="Arial Black" panose="020B0A04020102020204" pitchFamily="34" charset="0"/>
              </a:rPr>
              <a:t>OBJECTIVE-</a:t>
            </a:r>
            <a:endParaRPr lang="en-IN" sz="5400" dirty="0">
              <a:solidFill>
                <a:srgbClr val="993366"/>
              </a:solidFill>
            </a:endParaRPr>
          </a:p>
        </p:txBody>
      </p:sp>
      <p:sp>
        <p:nvSpPr>
          <p:cNvPr id="3" name="Content Placeholder 2"/>
          <p:cNvSpPr>
            <a:spLocks noGrp="1"/>
          </p:cNvSpPr>
          <p:nvPr>
            <p:ph idx="1"/>
          </p:nvPr>
        </p:nvSpPr>
        <p:spPr/>
        <p:txBody>
          <a:bodyPr>
            <a:normAutofit/>
          </a:bodyPr>
          <a:lstStyle/>
          <a:p>
            <a:pPr algn="just"/>
            <a:r>
              <a:rPr lang="en-IN" sz="2800" dirty="0"/>
              <a:t>Provide platform to Home makers to sell their product.</a:t>
            </a:r>
            <a:endParaRPr lang="en-IN" sz="2800" dirty="0"/>
          </a:p>
          <a:p>
            <a:pPr algn="just"/>
            <a:r>
              <a:rPr lang="en-IN" sz="2800" dirty="0"/>
              <a:t>To provide customize cakes as per the customers requirement and others bakery goods like confectionary , readymade cakes and decoration item.</a:t>
            </a:r>
            <a:endParaRPr lang="en-IN" sz="2800" dirty="0"/>
          </a:p>
          <a:p>
            <a:pPr marL="0" indent="0">
              <a:buNone/>
            </a:pPr>
            <a:endParaRPr lang="en-IN" sz="2800"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71959"/>
          </a:xfrm>
        </p:spPr>
        <p:txBody>
          <a:bodyPr>
            <a:noAutofit/>
          </a:bodyPr>
          <a:lstStyle/>
          <a:p>
            <a:r>
              <a:rPr lang="en-IN" sz="4400" b="1" u="sng" dirty="0">
                <a:solidFill>
                  <a:srgbClr val="993366"/>
                </a:solidFill>
                <a:effectLst/>
                <a:latin typeface="Arial Black" panose="020B0A04020102020204" pitchFamily="34" charset="0"/>
                <a:ea typeface="Calibri" panose="020F0502020204030204" pitchFamily="34" charset="0"/>
                <a:cs typeface="Mangal" panose="02040503050203030202" pitchFamily="18" charset="0"/>
              </a:rPr>
              <a:t>Requirement Specification </a:t>
            </a:r>
            <a:br>
              <a:rPr lang="en-IN" sz="4400" dirty="0">
                <a:effectLst/>
                <a:latin typeface="Arial Black" panose="020B0A04020102020204" pitchFamily="34" charset="0"/>
                <a:cs typeface="Mangal" panose="02040503050203030202" pitchFamily="18" charset="0"/>
              </a:rPr>
            </a:br>
            <a:endParaRPr lang="en-IN" sz="4400" dirty="0">
              <a:latin typeface="Arial Black" panose="020B0A04020102020204" pitchFamily="34" charset="0"/>
            </a:endParaRPr>
          </a:p>
        </p:txBody>
      </p:sp>
      <p:sp>
        <p:nvSpPr>
          <p:cNvPr id="3" name="Content Placeholder 2"/>
          <p:cNvSpPr>
            <a:spLocks noGrp="1"/>
          </p:cNvSpPr>
          <p:nvPr>
            <p:ph idx="1"/>
          </p:nvPr>
        </p:nvSpPr>
        <p:spPr>
          <a:xfrm>
            <a:off x="677334" y="1354239"/>
            <a:ext cx="8596668" cy="5185458"/>
          </a:xfrm>
        </p:spPr>
        <p:txBody>
          <a:bodyPr>
            <a:normAutofit fontScale="32500" lnSpcReduction="20000"/>
          </a:bodyPr>
          <a:lstStyle/>
          <a:p>
            <a:pPr marL="0" indent="0" algn="just">
              <a:lnSpc>
                <a:spcPct val="114000"/>
              </a:lnSpc>
              <a:spcAft>
                <a:spcPts val="0"/>
              </a:spcAft>
              <a:buNone/>
            </a:pPr>
            <a:r>
              <a:rPr lang="en-IN" sz="7400" b="1" dirty="0">
                <a:effectLst/>
                <a:latin typeface="Arial" panose="020B0604020202020204" pitchFamily="34" charset="0"/>
                <a:ea typeface="Calibri" panose="020F0502020204030204" pitchFamily="34" charset="0"/>
                <a:cs typeface="Arial" panose="020B0604020202020204" pitchFamily="34" charset="0"/>
              </a:rPr>
              <a:t>Hardware: </a:t>
            </a:r>
            <a:endParaRPr lang="en-IN" sz="7400" dirty="0">
              <a:effectLst/>
              <a:latin typeface="Arial" panose="020B0604020202020204" pitchFamily="34" charset="0"/>
              <a:ea typeface="Calibri" panose="020F0502020204030204" pitchFamily="34" charset="0"/>
              <a:cs typeface="Arial" panose="020B0604020202020204" pitchFamily="34" charset="0"/>
            </a:endParaRPr>
          </a:p>
          <a:p>
            <a:pPr marL="228600" algn="just">
              <a:lnSpc>
                <a:spcPct val="114000"/>
              </a:lnSpc>
              <a:spcAft>
                <a:spcPts val="0"/>
              </a:spcAft>
            </a:pPr>
            <a:r>
              <a:rPr lang="en-IN" sz="4900" dirty="0">
                <a:effectLst/>
                <a:latin typeface="Arial" panose="020B0604020202020204" pitchFamily="34" charset="0"/>
                <a:ea typeface="Calibri" panose="020F0502020204030204" pitchFamily="34" charset="0"/>
                <a:cs typeface="Arial" panose="020B0604020202020204" pitchFamily="34" charset="0"/>
              </a:rPr>
              <a:t>1.	</a:t>
            </a:r>
            <a:r>
              <a:rPr lang="en-IN" sz="6000" dirty="0">
                <a:effectLst/>
                <a:latin typeface="Arial" panose="020B0604020202020204" pitchFamily="34" charset="0"/>
                <a:ea typeface="Calibri" panose="020F0502020204030204" pitchFamily="34" charset="0"/>
                <a:cs typeface="Arial" panose="020B0604020202020204" pitchFamily="34" charset="0"/>
              </a:rPr>
              <a:t>Intel i3 processor 3</a:t>
            </a:r>
            <a:r>
              <a:rPr lang="en-IN" sz="6000" baseline="30000" dirty="0">
                <a:effectLst/>
                <a:latin typeface="Arial" panose="020B0604020202020204" pitchFamily="34" charset="0"/>
                <a:ea typeface="Calibri" panose="020F0502020204030204" pitchFamily="34" charset="0"/>
                <a:cs typeface="Arial" panose="020B0604020202020204" pitchFamily="34" charset="0"/>
              </a:rPr>
              <a:t>rd</a:t>
            </a:r>
            <a:r>
              <a:rPr lang="en-IN" sz="6000" dirty="0">
                <a:effectLst/>
                <a:latin typeface="Arial" panose="020B0604020202020204" pitchFamily="34" charset="0"/>
                <a:ea typeface="Calibri" panose="020F0502020204030204" pitchFamily="34" charset="0"/>
                <a:cs typeface="Arial" panose="020B0604020202020204" pitchFamily="34" charset="0"/>
              </a:rPr>
              <a:t> generation or above</a:t>
            </a:r>
            <a:endParaRPr lang="en-IN" sz="6000" dirty="0">
              <a:effectLst/>
              <a:latin typeface="Arial" panose="020B0604020202020204" pitchFamily="34" charset="0"/>
              <a:cs typeface="Arial" panose="020B0604020202020204" pitchFamily="34" charset="0"/>
            </a:endParaRPr>
          </a:p>
          <a:p>
            <a:pPr marL="228600" algn="just">
              <a:lnSpc>
                <a:spcPct val="114000"/>
              </a:lnSpc>
              <a:spcAft>
                <a:spcPts val="0"/>
              </a:spcAft>
            </a:pPr>
            <a:r>
              <a:rPr lang="en-IN" sz="6000" dirty="0">
                <a:effectLst/>
                <a:latin typeface="Arial" panose="020B0604020202020204" pitchFamily="34" charset="0"/>
                <a:ea typeface="Calibri" panose="020F0502020204030204" pitchFamily="34" charset="0"/>
                <a:cs typeface="Arial" panose="020B0604020202020204" pitchFamily="34" charset="0"/>
              </a:rPr>
              <a:t>2.	2 GB ram.</a:t>
            </a:r>
            <a:endParaRPr lang="en-IN" sz="6000" dirty="0">
              <a:effectLst/>
              <a:latin typeface="Arial" panose="020B0604020202020204" pitchFamily="34" charset="0"/>
              <a:cs typeface="Arial" panose="020B0604020202020204" pitchFamily="34" charset="0"/>
            </a:endParaRPr>
          </a:p>
          <a:p>
            <a:pPr marL="228600" algn="just">
              <a:lnSpc>
                <a:spcPct val="114000"/>
              </a:lnSpc>
              <a:spcAft>
                <a:spcPts val="0"/>
              </a:spcAft>
            </a:pPr>
            <a:r>
              <a:rPr lang="en-IN" sz="6000" dirty="0">
                <a:effectLst/>
                <a:latin typeface="Arial" panose="020B0604020202020204" pitchFamily="34" charset="0"/>
                <a:ea typeface="Calibri" panose="020F0502020204030204" pitchFamily="34" charset="0"/>
                <a:cs typeface="Arial" panose="020B0604020202020204" pitchFamily="34" charset="0"/>
              </a:rPr>
              <a:t>3.	Windows 7 Home edition or later.</a:t>
            </a:r>
            <a:endParaRPr lang="en-IN" sz="6000" dirty="0">
              <a:effectLst/>
              <a:latin typeface="Arial" panose="020B0604020202020204" pitchFamily="34" charset="0"/>
              <a:cs typeface="Arial" panose="020B0604020202020204" pitchFamily="34" charset="0"/>
            </a:endParaRPr>
          </a:p>
          <a:p>
            <a:pPr marL="228600" algn="just">
              <a:lnSpc>
                <a:spcPct val="114000"/>
              </a:lnSpc>
              <a:spcAft>
                <a:spcPts val="0"/>
              </a:spcAft>
            </a:pPr>
            <a:r>
              <a:rPr lang="en-IN" sz="6000" dirty="0">
                <a:effectLst/>
                <a:latin typeface="Arial" panose="020B0604020202020204" pitchFamily="34" charset="0"/>
                <a:ea typeface="Calibri" panose="020F0502020204030204" pitchFamily="34" charset="0"/>
                <a:cs typeface="Arial" panose="020B0604020202020204" pitchFamily="34" charset="0"/>
              </a:rPr>
              <a:t>4.	200 GB HDD Space</a:t>
            </a:r>
            <a:endParaRPr lang="en-IN" sz="6000" dirty="0">
              <a:effectLst/>
              <a:latin typeface="Arial" panose="020B0604020202020204" pitchFamily="34" charset="0"/>
              <a:cs typeface="Arial" panose="020B0604020202020204" pitchFamily="34" charset="0"/>
            </a:endParaRPr>
          </a:p>
          <a:p>
            <a:pPr marL="228600" algn="just">
              <a:lnSpc>
                <a:spcPct val="114000"/>
              </a:lnSpc>
              <a:spcAft>
                <a:spcPts val="0"/>
              </a:spcAft>
            </a:pPr>
            <a:r>
              <a:rPr lang="en-IN" sz="6000" dirty="0">
                <a:effectLst/>
                <a:latin typeface="Arial" panose="020B0604020202020204" pitchFamily="34" charset="0"/>
                <a:ea typeface="Calibri" panose="020F0502020204030204" pitchFamily="34" charset="0"/>
                <a:cs typeface="Arial" panose="020B0604020202020204" pitchFamily="34" charset="0"/>
              </a:rPr>
              <a:t>5.	Data Connection 200 Kbps</a:t>
            </a:r>
            <a:endParaRPr lang="en-IN" sz="6000" dirty="0">
              <a:effectLst/>
              <a:latin typeface="Arial" panose="020B0604020202020204" pitchFamily="34" charset="0"/>
              <a:cs typeface="Arial" panose="020B0604020202020204" pitchFamily="34" charset="0"/>
            </a:endParaRPr>
          </a:p>
          <a:p>
            <a:pPr marL="0" indent="0" algn="just">
              <a:lnSpc>
                <a:spcPct val="114000"/>
              </a:lnSpc>
              <a:spcAft>
                <a:spcPts val="0"/>
              </a:spcAft>
              <a:buNone/>
            </a:pPr>
            <a:r>
              <a:rPr lang="en-IN" sz="7400" b="1" dirty="0">
                <a:effectLst/>
                <a:latin typeface="Arial" panose="020B0604020202020204" pitchFamily="34" charset="0"/>
                <a:ea typeface="Calibri" panose="020F0502020204030204" pitchFamily="34" charset="0"/>
                <a:cs typeface="Arial" panose="020B0604020202020204" pitchFamily="34" charset="0"/>
              </a:rPr>
              <a:t>Software:</a:t>
            </a:r>
            <a:endParaRPr lang="en-IN" sz="7400" dirty="0">
              <a:effectLst/>
              <a:latin typeface="Arial" panose="020B0604020202020204" pitchFamily="34" charset="0"/>
              <a:cs typeface="Arial" panose="020B0604020202020204" pitchFamily="34" charset="0"/>
            </a:endParaRPr>
          </a:p>
          <a:p>
            <a:pPr marL="457200" algn="just">
              <a:lnSpc>
                <a:spcPct val="113000"/>
              </a:lnSpc>
              <a:spcBef>
                <a:spcPts val="500"/>
              </a:spcBef>
              <a:spcAft>
                <a:spcPts val="0"/>
              </a:spcAft>
            </a:pPr>
            <a:r>
              <a:rPr lang="en-IN" sz="6200" dirty="0">
                <a:effectLst/>
                <a:latin typeface="Arial" panose="020B0604020202020204" pitchFamily="34" charset="0"/>
                <a:ea typeface="Calibri" panose="020F0502020204030204" pitchFamily="34" charset="0"/>
                <a:cs typeface="Arial" panose="020B0604020202020204" pitchFamily="34" charset="0"/>
              </a:rPr>
              <a:t>Eclipse EE 2020-21</a:t>
            </a:r>
            <a:endParaRPr lang="en-IN" sz="6200" dirty="0">
              <a:effectLst/>
              <a:latin typeface="Arial" panose="020B0604020202020204" pitchFamily="34" charset="0"/>
              <a:cs typeface="Arial" panose="020B0604020202020204" pitchFamily="34" charset="0"/>
            </a:endParaRPr>
          </a:p>
          <a:p>
            <a:pPr marL="457200" algn="just">
              <a:lnSpc>
                <a:spcPct val="113000"/>
              </a:lnSpc>
              <a:spcBef>
                <a:spcPts val="500"/>
              </a:spcBef>
              <a:spcAft>
                <a:spcPts val="0"/>
              </a:spcAft>
            </a:pPr>
            <a:r>
              <a:rPr lang="en-IN" sz="6200" dirty="0">
                <a:effectLst/>
                <a:latin typeface="Arial" panose="020B0604020202020204" pitchFamily="34" charset="0"/>
                <a:ea typeface="Calibri" panose="020F0502020204030204" pitchFamily="34" charset="0"/>
                <a:cs typeface="Arial" panose="020B0604020202020204" pitchFamily="34" charset="0"/>
              </a:rPr>
              <a:t>MySQL 5.7 with Workbench 8.0</a:t>
            </a:r>
            <a:endParaRPr lang="en-IN" sz="6200" dirty="0">
              <a:effectLst/>
              <a:latin typeface="Arial" panose="020B0604020202020204" pitchFamily="34" charset="0"/>
              <a:cs typeface="Arial" panose="020B0604020202020204" pitchFamily="34" charset="0"/>
            </a:endParaRPr>
          </a:p>
          <a:p>
            <a:pPr marL="457200" algn="just">
              <a:lnSpc>
                <a:spcPct val="113000"/>
              </a:lnSpc>
              <a:spcBef>
                <a:spcPts val="500"/>
              </a:spcBef>
              <a:spcAft>
                <a:spcPts val="0"/>
              </a:spcAft>
            </a:pPr>
            <a:r>
              <a:rPr lang="en-IN" sz="6200" dirty="0">
                <a:effectLst/>
                <a:latin typeface="Arial" panose="020B0604020202020204" pitchFamily="34" charset="0"/>
                <a:ea typeface="Calibri" panose="020F0502020204030204" pitchFamily="34" charset="0"/>
                <a:cs typeface="Arial" panose="020B0604020202020204" pitchFamily="34" charset="0"/>
              </a:rPr>
              <a:t>Google Chrome version 99.0</a:t>
            </a:r>
            <a:endParaRPr lang="en-IN" sz="6200" dirty="0">
              <a:effectLst/>
              <a:latin typeface="Arial" panose="020B0604020202020204" pitchFamily="34" charset="0"/>
              <a:cs typeface="Arial" panose="020B0604020202020204" pitchFamily="34" charset="0"/>
            </a:endParaRPr>
          </a:p>
          <a:p>
            <a:pPr marL="457200" algn="just">
              <a:lnSpc>
                <a:spcPct val="113000"/>
              </a:lnSpc>
              <a:spcBef>
                <a:spcPts val="500"/>
              </a:spcBef>
              <a:spcAft>
                <a:spcPts val="0"/>
              </a:spcAft>
            </a:pPr>
            <a:r>
              <a:rPr lang="en-IN" sz="6200" dirty="0">
                <a:effectLst/>
                <a:latin typeface="Arial" panose="020B0604020202020204" pitchFamily="34" charset="0"/>
                <a:ea typeface="Calibri" panose="020F0502020204030204" pitchFamily="34" charset="0"/>
                <a:cs typeface="Arial" panose="020B0604020202020204" pitchFamily="34" charset="0"/>
              </a:rPr>
              <a:t>Apache Tomcat Server 8.5</a:t>
            </a:r>
            <a:endParaRPr lang="en-IN" sz="6200" dirty="0">
              <a:effectLst/>
              <a:latin typeface="Arial" panose="020B0604020202020204" pitchFamily="34" charset="0"/>
              <a:cs typeface="Arial" panose="020B0604020202020204" pitchFamily="34" charset="0"/>
            </a:endParaRPr>
          </a:p>
          <a:p>
            <a:pPr marL="457200" algn="just">
              <a:lnSpc>
                <a:spcPct val="113000"/>
              </a:lnSpc>
              <a:spcBef>
                <a:spcPts val="500"/>
              </a:spcBef>
              <a:spcAft>
                <a:spcPts val="0"/>
              </a:spcAft>
            </a:pPr>
            <a:r>
              <a:rPr lang="en-IN" sz="6200" dirty="0">
                <a:effectLst/>
                <a:latin typeface="Arial" panose="020B0604020202020204" pitchFamily="34" charset="0"/>
                <a:ea typeface="Calibri" panose="020F0502020204030204" pitchFamily="34" charset="0"/>
                <a:cs typeface="Arial" panose="020B0604020202020204" pitchFamily="34" charset="0"/>
              </a:rPr>
              <a:t>Maven Dependencies</a:t>
            </a:r>
            <a:endParaRPr lang="en-IN" sz="6200" dirty="0">
              <a:effectLst/>
              <a:latin typeface="Arial" panose="020B0604020202020204" pitchFamily="34" charset="0"/>
              <a:cs typeface="Arial" panose="020B0604020202020204" pitchFamily="34" charset="0"/>
            </a:endParaRPr>
          </a:p>
          <a:p>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400" dirty="0">
                <a:latin typeface="Arial Black" panose="020B0A04020102020204" pitchFamily="34" charset="0"/>
              </a:rPr>
              <a:t>Introduction</a:t>
            </a:r>
            <a:endParaRPr lang="en-IN" sz="4400" dirty="0">
              <a:latin typeface="Arial Black" panose="020B0A04020102020204" pitchFamily="34" charset="0"/>
            </a:endParaRPr>
          </a:p>
        </p:txBody>
      </p:sp>
      <p:sp>
        <p:nvSpPr>
          <p:cNvPr id="3" name="Content Placeholder 2"/>
          <p:cNvSpPr>
            <a:spLocks noGrp="1"/>
          </p:cNvSpPr>
          <p:nvPr>
            <p:ph idx="1"/>
          </p:nvPr>
        </p:nvSpPr>
        <p:spPr>
          <a:xfrm>
            <a:off x="677334" y="1678329"/>
            <a:ext cx="8596668" cy="4363033"/>
          </a:xfrm>
        </p:spPr>
        <p:txBody>
          <a:bodyPr>
            <a:normAutofit lnSpcReduction="10000"/>
          </a:bodyPr>
          <a:lstStyle/>
          <a:p>
            <a:pPr algn="just"/>
            <a:r>
              <a:rPr lang="en-IN" sz="2800" dirty="0"/>
              <a:t>Dream cake wonderland is cake shop with variety of services like customize cakes, readymade cakes confectionary and decoration items. Mainly aim to provide selling platform to home makers.</a:t>
            </a:r>
            <a:endParaRPr lang="en-IN" sz="2800" dirty="0"/>
          </a:p>
          <a:p>
            <a:pPr algn="just"/>
            <a:r>
              <a:rPr lang="en-IN" sz="2800" dirty="0"/>
              <a:t>There are four modules in this project as below-</a:t>
            </a:r>
            <a:endParaRPr lang="en-IN" sz="2800" dirty="0"/>
          </a:p>
          <a:p>
            <a:pPr algn="just"/>
            <a:r>
              <a:rPr lang="en-IN" sz="2800" dirty="0"/>
              <a:t>Admin</a:t>
            </a:r>
            <a:endParaRPr lang="en-IN" sz="2800" dirty="0"/>
          </a:p>
          <a:p>
            <a:pPr algn="just"/>
            <a:r>
              <a:rPr lang="en-IN" sz="2800" dirty="0"/>
              <a:t>Cakeshops </a:t>
            </a:r>
            <a:endParaRPr lang="en-IN" sz="2800" dirty="0"/>
          </a:p>
          <a:p>
            <a:pPr algn="just"/>
            <a:r>
              <a:rPr lang="en-IN" sz="2800" dirty="0"/>
              <a:t>Delivery man</a:t>
            </a:r>
            <a:endParaRPr lang="en-IN" sz="2800" dirty="0"/>
          </a:p>
          <a:p>
            <a:pPr algn="just"/>
            <a:r>
              <a:rPr lang="en-IN" sz="2800" dirty="0"/>
              <a:t>customer</a:t>
            </a:r>
            <a:endParaRPr lang="en-IN" sz="2800" dirty="0"/>
          </a:p>
          <a:p>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73620" y="694481"/>
            <a:ext cx="10995950" cy="6041985"/>
          </a:xfrm>
        </p:spPr>
        <p:txBody>
          <a:bodyPr/>
          <a:lstStyle/>
          <a:p>
            <a:pPr algn="just"/>
            <a:r>
              <a:rPr lang="en-IN" sz="2800" dirty="0"/>
              <a:t>Admin can manages all the operations of cake shops and  customer. He can add or remove the new employee such as cake shop and delivery man, can add product view stock report .</a:t>
            </a:r>
            <a:endParaRPr lang="en-IN" sz="2800" dirty="0"/>
          </a:p>
          <a:p>
            <a:pPr algn="just"/>
            <a:r>
              <a:rPr lang="en-IN" sz="2800" dirty="0"/>
              <a:t>Customer needs to register first and then login. He can add product into cart and proceed further to confirm order</a:t>
            </a:r>
            <a:endParaRPr lang="en-IN" sz="2800" dirty="0"/>
          </a:p>
          <a:p>
            <a:pPr algn="just"/>
            <a:r>
              <a:rPr lang="en-IN" sz="2800" dirty="0"/>
              <a:t>Cake shop needs to login first because they are added by admin. They  can add ,view product They can assign placed order to self.</a:t>
            </a:r>
            <a:endParaRPr lang="en-IN" sz="2800" dirty="0"/>
          </a:p>
          <a:p>
            <a:r>
              <a:rPr lang="en-IN" sz="2800" dirty="0"/>
              <a:t>Delivery needs to login first, then he picked ready orders from cake shops for delivery ,and after delivery when he remark as delivers then the order status of customer is changed to delivered.</a:t>
            </a:r>
            <a:endParaRPr lang="en-IN" sz="2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sz="4400" dirty="0">
                <a:latin typeface="Arial Black" panose="020B0A04020102020204" pitchFamily="34" charset="0"/>
              </a:rPr>
              <a:t>Flowchart</a:t>
            </a:r>
            <a:endParaRPr lang="en-IN" sz="4400" dirty="0">
              <a:latin typeface="Arial Black" panose="020B0A04020102020204" pitchFamily="34" charset="0"/>
            </a:endParaRPr>
          </a:p>
        </p:txBody>
      </p:sp>
      <p:pic>
        <p:nvPicPr>
          <p:cNvPr id="3" name="Content Placeholder 2" descr="flowdiagram"/>
          <p:cNvPicPr>
            <a:picLocks noChangeAspect="1"/>
          </p:cNvPicPr>
          <p:nvPr>
            <p:ph idx="1"/>
          </p:nvPr>
        </p:nvPicPr>
        <p:blipFill>
          <a:blip r:embed="rId1"/>
          <a:stretch>
            <a:fillRect/>
          </a:stretch>
        </p:blipFill>
        <p:spPr>
          <a:xfrm>
            <a:off x="1713865" y="1096010"/>
            <a:ext cx="9259570" cy="555498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400" dirty="0">
                <a:latin typeface="Arial Black" panose="020B0A04020102020204" pitchFamily="34" charset="0"/>
              </a:rPr>
              <a:t>Screenshot of webpages</a:t>
            </a:r>
            <a:endParaRPr lang="en-IN" sz="4400" dirty="0">
              <a:latin typeface="Arial Black" panose="020B0A04020102020204" pitchFamily="34" charset="0"/>
            </a:endParaRPr>
          </a:p>
        </p:txBody>
      </p:sp>
      <p:pic>
        <p:nvPicPr>
          <p:cNvPr id="4" name="Picture 3" descr="Screenshot (1066)"/>
          <p:cNvPicPr>
            <a:picLocks noChangeAspect="1"/>
          </p:cNvPicPr>
          <p:nvPr/>
        </p:nvPicPr>
        <p:blipFill>
          <a:blip r:embed="rId1"/>
          <a:stretch>
            <a:fillRect/>
          </a:stretch>
        </p:blipFill>
        <p:spPr>
          <a:xfrm>
            <a:off x="173202" y="1753562"/>
            <a:ext cx="3776297" cy="4612513"/>
          </a:xfrm>
          <a:prstGeom prst="rect">
            <a:avLst/>
          </a:prstGeom>
        </p:spPr>
      </p:pic>
      <p:pic>
        <p:nvPicPr>
          <p:cNvPr id="5" name="Picture 4"/>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a:xfrm>
            <a:off x="4060092" y="1643605"/>
            <a:ext cx="3776297" cy="4815068"/>
          </a:xfrm>
          <a:prstGeom prst="rect">
            <a:avLst/>
          </a:prstGeom>
          <a:noFill/>
          <a:ln>
            <a:noFill/>
          </a:ln>
        </p:spPr>
      </p:pic>
      <p:pic>
        <p:nvPicPr>
          <p:cNvPr id="6" name="Picture 5"/>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a:xfrm>
            <a:off x="8037436" y="1643605"/>
            <a:ext cx="4302132" cy="481506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a:xfrm>
            <a:off x="652040" y="160305"/>
            <a:ext cx="4672313" cy="3092181"/>
          </a:xfrm>
          <a:prstGeom prst="rect">
            <a:avLst/>
          </a:prstGeom>
          <a:noFill/>
          <a:ln>
            <a:noFill/>
          </a:ln>
        </p:spPr>
      </p:pic>
      <p:pic>
        <p:nvPicPr>
          <p:cNvPr id="6" name="Picture 5"/>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a:xfrm>
            <a:off x="652040" y="3439166"/>
            <a:ext cx="4583575" cy="3258529"/>
          </a:xfrm>
          <a:prstGeom prst="rect">
            <a:avLst/>
          </a:prstGeom>
          <a:noFill/>
          <a:ln>
            <a:noFill/>
          </a:ln>
        </p:spPr>
      </p:pic>
      <p:pic>
        <p:nvPicPr>
          <p:cNvPr id="7" name="Picture 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a:xfrm>
            <a:off x="5442914" y="160305"/>
            <a:ext cx="5399750" cy="3185521"/>
          </a:xfrm>
          <a:prstGeom prst="rect">
            <a:avLst/>
          </a:prstGeom>
          <a:noFill/>
          <a:ln>
            <a:noFill/>
          </a:ln>
        </p:spPr>
      </p:pic>
      <p:pic>
        <p:nvPicPr>
          <p:cNvPr id="8" name="Picture 7"/>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a:xfrm>
            <a:off x="5442914" y="3521887"/>
            <a:ext cx="5399750" cy="317580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400" u="sng" dirty="0">
                <a:solidFill>
                  <a:srgbClr val="993366"/>
                </a:solidFill>
                <a:latin typeface="Arial Black" panose="020B0A04020102020204" pitchFamily="34" charset="0"/>
              </a:rPr>
              <a:t>Future Scope</a:t>
            </a:r>
            <a:endParaRPr lang="en-IN" sz="4400" dirty="0">
              <a:solidFill>
                <a:srgbClr val="993366"/>
              </a:solidFill>
            </a:endParaRPr>
          </a:p>
        </p:txBody>
      </p:sp>
      <p:sp>
        <p:nvSpPr>
          <p:cNvPr id="3" name="Content Placeholder 2"/>
          <p:cNvSpPr>
            <a:spLocks noGrp="1"/>
          </p:cNvSpPr>
          <p:nvPr>
            <p:ph idx="1"/>
          </p:nvPr>
        </p:nvSpPr>
        <p:spPr/>
        <p:txBody>
          <a:bodyPr>
            <a:normAutofit/>
          </a:bodyPr>
          <a:lstStyle/>
          <a:p>
            <a:pPr algn="just">
              <a:lnSpc>
                <a:spcPct val="114000"/>
              </a:lnSpc>
              <a:spcAft>
                <a:spcPts val="0"/>
              </a:spcAft>
            </a:pPr>
            <a:r>
              <a:rPr lang="en-US" sz="3300" dirty="0">
                <a:effectLst/>
                <a:latin typeface="Arial" panose="020B0604020202020204" pitchFamily="34" charset="0"/>
                <a:ea typeface="SimSun" panose="02010600030101010101" pitchFamily="2" charset="-122"/>
                <a:cs typeface="Arial" panose="020B0604020202020204" pitchFamily="34" charset="0"/>
              </a:rPr>
              <a:t>The f</a:t>
            </a:r>
            <a:r>
              <a:rPr lang="en-IN" altLang="en-US" sz="3300" dirty="0">
                <a:effectLst/>
                <a:latin typeface="Arial" panose="020B0604020202020204" pitchFamily="34" charset="0"/>
                <a:ea typeface="SimSun" panose="02010600030101010101" pitchFamily="2" charset="-122"/>
                <a:cs typeface="Arial" panose="020B0604020202020204" pitchFamily="34" charset="0"/>
              </a:rPr>
              <a:t>u</a:t>
            </a:r>
            <a:r>
              <a:rPr lang="en-US" sz="3300" dirty="0">
                <a:effectLst/>
                <a:latin typeface="Arial" panose="020B0604020202020204" pitchFamily="34" charset="0"/>
                <a:ea typeface="SimSun" panose="02010600030101010101" pitchFamily="2" charset="-122"/>
                <a:cs typeface="Arial" panose="020B0604020202020204" pitchFamily="34" charset="0"/>
              </a:rPr>
              <a:t>ture scope of the project is to provide Party Decorations sets with various type of gifts. Give virtual assessment to talk directly with cake shops regarding any help or any issues.. </a:t>
            </a:r>
            <a:endParaRPr lang="en-US" sz="3300" dirty="0">
              <a:effectLst/>
              <a:latin typeface="Arial" panose="020B0604020202020204" pitchFamily="34" charset="0"/>
              <a:cs typeface="Arial" panose="020B0604020202020204" pitchFamily="34" charset="0"/>
            </a:endParaRPr>
          </a:p>
          <a:p>
            <a:pPr marL="457200" algn="just">
              <a:lnSpc>
                <a:spcPct val="114000"/>
              </a:lnSpc>
              <a:spcAft>
                <a:spcPts val="1000"/>
              </a:spcAft>
            </a:pPr>
            <a:endParaRPr lang="en-US" sz="1800" dirty="0">
              <a:effectLst/>
              <a:latin typeface="Calibri" panose="020F0502020204030204" pitchFamily="34" charset="0"/>
              <a:cs typeface="Mangal" panose="02040503050203030202" pitchFamily="18" charset="0"/>
            </a:endParaRPr>
          </a:p>
          <a:p>
            <a:endParaRPr lang="en-IN" dirty="0"/>
          </a:p>
        </p:txBody>
      </p:sp>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0</TotalTime>
  <Words>1870</Words>
  <Application>WPS Presentation</Application>
  <PresentationFormat>Widescreen</PresentationFormat>
  <Paragraphs>87</Paragraphs>
  <Slides>10</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10</vt:i4>
      </vt:variant>
    </vt:vector>
  </HeadingPairs>
  <TitlesOfParts>
    <vt:vector size="23" baseType="lpstr">
      <vt:lpstr>Arial</vt:lpstr>
      <vt:lpstr>SimSun</vt:lpstr>
      <vt:lpstr>Wingdings</vt:lpstr>
      <vt:lpstr>Wingdings 3</vt:lpstr>
      <vt:lpstr>Arial</vt:lpstr>
      <vt:lpstr>Algerian</vt:lpstr>
      <vt:lpstr>Mangal</vt:lpstr>
      <vt:lpstr>Calibri</vt:lpstr>
      <vt:lpstr>Arial Black</vt:lpstr>
      <vt:lpstr>Trebuchet MS</vt:lpstr>
      <vt:lpstr>Microsoft YaHei</vt:lpstr>
      <vt:lpstr>Arial Unicode MS</vt:lpstr>
      <vt:lpstr>Facet</vt:lpstr>
      <vt:lpstr>Dream Cake Wonderland </vt:lpstr>
      <vt:lpstr>OBJECTIVE-</vt:lpstr>
      <vt:lpstr>Requirement Specification  </vt:lpstr>
      <vt:lpstr>Introduction</vt:lpstr>
      <vt:lpstr>PowerPoint 演示文稿</vt:lpstr>
      <vt:lpstr>Flowchart</vt:lpstr>
      <vt:lpstr>Screenshot of webpages</vt:lpstr>
      <vt:lpstr>PowerPoint 演示文稿</vt:lpstr>
      <vt:lpstr>Future Scope</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priyanka kenjale</dc:creator>
  <cp:lastModifiedBy>HP</cp:lastModifiedBy>
  <cp:revision>5</cp:revision>
  <dcterms:created xsi:type="dcterms:W3CDTF">2022-04-08T11:56:00Z</dcterms:created>
  <dcterms:modified xsi:type="dcterms:W3CDTF">2022-04-14T02:50:58Z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475D37AB8397403E93C10E3DD31811F9</vt:lpwstr>
  </property>
  <property fmtid="{D5CDD505-2E9C-101B-9397-08002B2CF9AE}" pid="3" name="KSOProductBuildVer">
    <vt:lpwstr>1033-11.2.0.11074</vt:lpwstr>
  </property>
</Properties>
</file>

<file path=docProps/thumbnail.jpeg>
</file>